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1" r:id="rId3"/>
    <p:sldId id="263" r:id="rId4"/>
    <p:sldId id="262" r:id="rId5"/>
    <p:sldId id="260" r:id="rId6"/>
    <p:sldId id="264" r:id="rId7"/>
    <p:sldId id="257" r:id="rId8"/>
    <p:sldId id="265" r:id="rId9"/>
    <p:sldId id="258" r:id="rId10"/>
  </p:sldIdLst>
  <p:sldSz cx="9144000" cy="6858000" type="screen4x3"/>
  <p:notesSz cx="6858000" cy="90773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69DA18-DC00-451C-B7A7-32A6EC875FCA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2171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21713"/>
            <a:ext cx="2971800" cy="4540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CBBD2E-9905-4E13-AD71-0D8273B954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3786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38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38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C368FF-1C05-44EC-8B9C-F8C906A0BFED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0463" y="681038"/>
            <a:ext cx="4537075" cy="34036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11730"/>
            <a:ext cx="5486400" cy="40847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21883"/>
            <a:ext cx="2971800" cy="4538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21883"/>
            <a:ext cx="2971800" cy="4538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B9282F-EE64-440C-8816-C3059CFD6B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091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9282F-EE64-440C-8816-C3059CFD6B19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9282F-EE64-440C-8816-C3059CFD6B19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9282F-EE64-440C-8816-C3059CFD6B19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9282F-EE64-440C-8816-C3059CFD6B19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9282F-EE64-440C-8816-C3059CFD6B19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9282F-EE64-440C-8816-C3059CFD6B19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9282F-EE64-440C-8816-C3059CFD6B19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9282F-EE64-440C-8816-C3059CFD6B19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B9282F-EE64-440C-8816-C3059CFD6B19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C78B8-AD41-4E52-A487-8337B03C6E96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02B28-243D-4B8E-989C-C6BF252960C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C78B8-AD41-4E52-A487-8337B03C6E96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02B28-243D-4B8E-989C-C6BF252960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C78B8-AD41-4E52-A487-8337B03C6E96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02B28-243D-4B8E-989C-C6BF252960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C78B8-AD41-4E52-A487-8337B03C6E96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02B28-243D-4B8E-989C-C6BF252960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C78B8-AD41-4E52-A487-8337B03C6E96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02B28-243D-4B8E-989C-C6BF252960C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C78B8-AD41-4E52-A487-8337B03C6E96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02B28-243D-4B8E-989C-C6BF252960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C78B8-AD41-4E52-A487-8337B03C6E96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02B28-243D-4B8E-989C-C6BF252960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C78B8-AD41-4E52-A487-8337B03C6E96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02B28-243D-4B8E-989C-C6BF252960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C78B8-AD41-4E52-A487-8337B03C6E96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02B28-243D-4B8E-989C-C6BF252960C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C78B8-AD41-4E52-A487-8337B03C6E96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02B28-243D-4B8E-989C-C6BF252960C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17C78B8-AD41-4E52-A487-8337B03C6E96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61802B28-243D-4B8E-989C-C6BF252960C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17C78B8-AD41-4E52-A487-8337B03C6E96}" type="datetimeFigureOut">
              <a:rPr lang="en-US" smtClean="0"/>
              <a:t>10/1/2013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61802B28-243D-4B8E-989C-C6BF252960C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owl.english.purdue.edu/owl/resource/545/1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indiana.edu/~wts/pamphlets/thesis_statement.s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Writing a </a:t>
            </a:r>
            <a:r>
              <a:rPr lang="en-US" dirty="0" smtClean="0"/>
              <a:t>Strong Thesis Statement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Advice for preparing for </a:t>
            </a:r>
            <a:r>
              <a:rPr lang="en-US" dirty="0" smtClean="0"/>
              <a:t>research paper proposal (due October 11)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Picking Your Text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n-US" dirty="0" smtClean="0"/>
              <a:t>Pick a text that you enjoyed reading or found interesting (or that you think you have a good grasp of) </a:t>
            </a:r>
            <a:endParaRPr lang="en-US" sz="2800" dirty="0" smtClean="0"/>
          </a:p>
          <a:p>
            <a:pPr lvl="0"/>
            <a:r>
              <a:rPr lang="en-US" u="sng" dirty="0" smtClean="0"/>
              <a:t>Re-read</a:t>
            </a:r>
            <a:r>
              <a:rPr lang="en-US" dirty="0" smtClean="0"/>
              <a:t> the text and take detailed notes. </a:t>
            </a:r>
          </a:p>
          <a:p>
            <a:pPr lvl="1"/>
            <a:r>
              <a:rPr lang="en-US" dirty="0" smtClean="0"/>
              <a:t>Highlight or underline what seems important to you</a:t>
            </a:r>
          </a:p>
          <a:p>
            <a:pPr lvl="2"/>
            <a:r>
              <a:rPr lang="en-US" dirty="0" smtClean="0"/>
              <a:t>If you don’t want to write in your book, keep track of quotes and passages in an electronic file </a:t>
            </a:r>
          </a:p>
          <a:p>
            <a:pPr lvl="1"/>
            <a:r>
              <a:rPr lang="en-US" dirty="0" smtClean="0"/>
              <a:t>Think about </a:t>
            </a:r>
            <a:r>
              <a:rPr lang="en-US" i="1" dirty="0" smtClean="0"/>
              <a:t>why </a:t>
            </a:r>
            <a:r>
              <a:rPr lang="en-US" dirty="0" smtClean="0"/>
              <a:t>textual elements seem important</a:t>
            </a:r>
          </a:p>
          <a:p>
            <a:pPr lvl="1"/>
            <a:r>
              <a:rPr lang="en-US" dirty="0" smtClean="0"/>
              <a:t>Keep track of page numbers with specific examples and quotations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a Thesis Statement?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1 sentence (usually comes at the end of your first paragraph)</a:t>
            </a:r>
          </a:p>
          <a:p>
            <a:pPr lvl="0"/>
            <a:r>
              <a:rPr lang="en-US" dirty="0" smtClean="0"/>
              <a:t>A position or argument – the central topic for your essay</a:t>
            </a:r>
          </a:p>
          <a:p>
            <a:pPr lvl="1"/>
            <a:r>
              <a:rPr lang="en-US" dirty="0" smtClean="0"/>
              <a:t>You are arguing for a particular interpretation of a work- you are not making an argument about a  time period or cultural tendency </a:t>
            </a:r>
          </a:p>
          <a:p>
            <a:pPr lvl="0"/>
            <a:r>
              <a:rPr lang="en-US" dirty="0" smtClean="0"/>
              <a:t>An argument that you can support with textual evidence</a:t>
            </a:r>
          </a:p>
          <a:p>
            <a:pPr lvl="0"/>
            <a:r>
              <a:rPr lang="en-US" dirty="0" smtClean="0"/>
              <a:t>NOT a factual observation or plot summary</a:t>
            </a:r>
          </a:p>
          <a:p>
            <a:pPr lvl="0"/>
            <a:r>
              <a:rPr lang="en-US" dirty="0" smtClean="0"/>
              <a:t>NOT speculation that lacks textual evidence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 to Arrive at a Thesis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Why does the author focus on a particular theme, symbol or character? </a:t>
            </a:r>
          </a:p>
          <a:p>
            <a:pPr lvl="0"/>
            <a:r>
              <a:rPr lang="en-US" dirty="0" smtClean="0"/>
              <a:t>How does the style or form of the text contribute to its overall meaning? </a:t>
            </a:r>
          </a:p>
          <a:p>
            <a:pPr lvl="0"/>
            <a:r>
              <a:rPr lang="en-US" dirty="0" smtClean="0"/>
              <a:t>What is the author trying to say about his or her time period, about nationhood, about identity, about gender, etc.? </a:t>
            </a:r>
          </a:p>
          <a:p>
            <a:pPr lvl="0"/>
            <a:r>
              <a:rPr lang="en-US" dirty="0" smtClean="0"/>
              <a:t>How </a:t>
            </a:r>
            <a:r>
              <a:rPr lang="en-US" dirty="0"/>
              <a:t>does your chosen text </a:t>
            </a:r>
            <a:r>
              <a:rPr lang="en-US" dirty="0" smtClean="0"/>
              <a:t>reflect on domesticity (be as specific as possible)? </a:t>
            </a:r>
            <a:endParaRPr lang="en-US" dirty="0"/>
          </a:p>
          <a:p>
            <a:pPr lvl="0"/>
            <a:r>
              <a:rPr lang="en-US" dirty="0"/>
              <a:t>Does your chosen text want to affirm social norms or challenge them? What kinds of norms are important to your text? </a:t>
            </a:r>
          </a:p>
          <a:p>
            <a:endParaRPr lang="en-US" dirty="0" smtClean="0"/>
          </a:p>
          <a:p>
            <a:r>
              <a:rPr lang="en-US" dirty="0" smtClean="0"/>
              <a:t>Remember</a:t>
            </a:r>
            <a:r>
              <a:rPr lang="en-US" dirty="0"/>
              <a:t>: </a:t>
            </a:r>
            <a:r>
              <a:rPr lang="en-US" dirty="0" smtClean="0"/>
              <a:t>Your thesis should be your own – do not use arguments that you </a:t>
            </a:r>
            <a:r>
              <a:rPr lang="en-US" dirty="0" smtClean="0"/>
              <a:t>find in outside sources (since that’s plagiarism)</a:t>
            </a:r>
            <a:endParaRPr lang="en-US" dirty="0"/>
          </a:p>
          <a:p>
            <a:pPr marL="118872" lvl="0" indent="0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Guidelines for Your Thesis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en-US" dirty="0" smtClean="0"/>
              <a:t>Guidelines in </a:t>
            </a:r>
            <a:r>
              <a:rPr lang="en-US" i="1" dirty="0" smtClean="0"/>
              <a:t>Writing About Literature</a:t>
            </a:r>
            <a:r>
              <a:rPr lang="en-US" dirty="0" smtClean="0"/>
              <a:t>, page 18-19 </a:t>
            </a:r>
          </a:p>
          <a:p>
            <a:pPr lvl="1"/>
            <a:r>
              <a:rPr lang="en-US" dirty="0" smtClean="0"/>
              <a:t>“Clear and specific” </a:t>
            </a:r>
          </a:p>
          <a:p>
            <a:pPr lvl="1"/>
            <a:r>
              <a:rPr lang="en-US" dirty="0" smtClean="0"/>
              <a:t>“Relevant”</a:t>
            </a:r>
          </a:p>
          <a:p>
            <a:pPr lvl="2"/>
            <a:r>
              <a:rPr lang="en-US" dirty="0" smtClean="0"/>
              <a:t>Your topic has to grab your reader’s attention </a:t>
            </a:r>
          </a:p>
          <a:p>
            <a:pPr lvl="1"/>
            <a:r>
              <a:rPr lang="en-US" dirty="0" smtClean="0"/>
              <a:t>“Debatable”</a:t>
            </a:r>
          </a:p>
          <a:p>
            <a:pPr lvl="2"/>
            <a:r>
              <a:rPr lang="en-US" dirty="0" smtClean="0"/>
              <a:t>Your reader can disagree with your thesis – it shouldn’t be an obvious fact </a:t>
            </a:r>
          </a:p>
          <a:p>
            <a:pPr lvl="1"/>
            <a:r>
              <a:rPr lang="en-US" dirty="0" smtClean="0"/>
              <a:t>“Original” and thought-provoking</a:t>
            </a:r>
          </a:p>
          <a:p>
            <a:pPr lvl="2"/>
            <a:r>
              <a:rPr lang="en-US" dirty="0" smtClean="0"/>
              <a:t>Avoid cliché</a:t>
            </a:r>
          </a:p>
          <a:p>
            <a:pPr lvl="2"/>
            <a:r>
              <a:rPr lang="en-US" dirty="0" smtClean="0"/>
              <a:t>Don’t repeat class discussions</a:t>
            </a:r>
          </a:p>
          <a:p>
            <a:pPr lvl="2"/>
            <a:r>
              <a:rPr lang="en-US" dirty="0" smtClean="0"/>
              <a:t>Don’t plagiarize</a:t>
            </a:r>
          </a:p>
          <a:p>
            <a:pPr lvl="1"/>
            <a:r>
              <a:rPr lang="en-US" dirty="0" smtClean="0"/>
              <a:t>One sentence </a:t>
            </a:r>
          </a:p>
          <a:p>
            <a:pPr lvl="1"/>
            <a:r>
              <a:rPr lang="en-US" dirty="0" smtClean="0"/>
              <a:t>“Appropriate to the assignment” </a:t>
            </a:r>
          </a:p>
          <a:p>
            <a:pPr lvl="2"/>
            <a:r>
              <a:rPr lang="en-US" dirty="0" smtClean="0"/>
              <a:t>Your thesis should be an argument about a text, not about a social period or movement</a:t>
            </a:r>
          </a:p>
          <a:p>
            <a:r>
              <a:rPr lang="en-US" dirty="0" smtClean="0"/>
              <a:t>Focused </a:t>
            </a:r>
          </a:p>
          <a:p>
            <a:pPr lvl="1"/>
            <a:r>
              <a:rPr lang="en-US" dirty="0" smtClean="0"/>
              <a:t>Your paper is </a:t>
            </a:r>
            <a:r>
              <a:rPr lang="en-US" dirty="0" smtClean="0"/>
              <a:t>2000 words, so </a:t>
            </a:r>
            <a:r>
              <a:rPr lang="en-US" dirty="0" smtClean="0"/>
              <a:t>don’t tackle a topic that’s too broad (or else you won’t be able to support your thesis adequately)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Why are these weak thesis statements?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author uses imagery that makes the reader read the text more closely.</a:t>
            </a:r>
          </a:p>
          <a:p>
            <a:r>
              <a:rPr lang="en-US" dirty="0" smtClean="0"/>
              <a:t>Color is a meaningful symbol in this poem. </a:t>
            </a:r>
          </a:p>
          <a:p>
            <a:r>
              <a:rPr lang="en-US" dirty="0" smtClean="0"/>
              <a:t>This character is </a:t>
            </a:r>
            <a:r>
              <a:rPr lang="en-US" dirty="0" smtClean="0"/>
              <a:t>significant to </a:t>
            </a:r>
            <a:r>
              <a:rPr lang="en-US" dirty="0" smtClean="0"/>
              <a:t>the meaning of the text. </a:t>
            </a:r>
          </a:p>
          <a:p>
            <a:r>
              <a:rPr lang="en-US" dirty="0" smtClean="0"/>
              <a:t>This book would have turned out differently if this character had lived instead of died. </a:t>
            </a:r>
            <a:endParaRPr lang="en-US" dirty="0" smtClean="0"/>
          </a:p>
          <a:p>
            <a:r>
              <a:rPr lang="en-US" dirty="0" smtClean="0"/>
              <a:t>Communication and trust in relationships are extremely important.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Identifying Effective Thesis Statements – Partner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029200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en-US" b="1" dirty="0" smtClean="0"/>
              <a:t>Evaluate the following thesis statements. Do they meet the requirements of a thesis? Why or why not? (take 5 minutes) </a:t>
            </a:r>
          </a:p>
          <a:p>
            <a:pPr algn="ctr">
              <a:buNone/>
            </a:pPr>
            <a:r>
              <a:rPr lang="en-US" b="1" dirty="0" smtClean="0"/>
              <a:t>Revise the ones that seem ineffective to make them stronger.</a:t>
            </a:r>
          </a:p>
          <a:p>
            <a:pPr algn="ctr">
              <a:buNone/>
            </a:pPr>
            <a:endParaRPr lang="en-US" dirty="0" smtClean="0"/>
          </a:p>
          <a:p>
            <a:pPr marL="633222" lvl="0" indent="-514350">
              <a:buAutoNum type="arabicPeriod"/>
            </a:pPr>
            <a:r>
              <a:rPr lang="en-US" dirty="0" smtClean="0"/>
              <a:t>Why are more college students now graduating within four years? Perhaps they are more career oriented and better prepared for college, but the biggest reasons are probably financial. </a:t>
            </a:r>
          </a:p>
          <a:p>
            <a:pPr marL="633222" lvl="0" indent="-514350">
              <a:buAutoNum type="arabicPeriod"/>
            </a:pPr>
            <a:r>
              <a:rPr lang="en-US" dirty="0" smtClean="0"/>
              <a:t>Movies such as the </a:t>
            </a:r>
            <a:r>
              <a:rPr lang="en-US" i="1" dirty="0" smtClean="0"/>
              <a:t>X-Men </a:t>
            </a:r>
            <a:r>
              <a:rPr lang="en-US" dirty="0" smtClean="0"/>
              <a:t>and </a:t>
            </a:r>
            <a:r>
              <a:rPr lang="en-US" i="1" dirty="0" smtClean="0"/>
              <a:t>Batman</a:t>
            </a:r>
            <a:r>
              <a:rPr lang="en-US" dirty="0" smtClean="0"/>
              <a:t> series show the growing influence of comic books. </a:t>
            </a:r>
          </a:p>
          <a:p>
            <a:pPr marL="633222" lvl="0" indent="-514350">
              <a:buAutoNum type="arabicPeriod"/>
            </a:pPr>
            <a:r>
              <a:rPr lang="en-US" i="1" dirty="0" smtClean="0"/>
              <a:t>Fight Club </a:t>
            </a:r>
            <a:r>
              <a:rPr lang="en-US" dirty="0" smtClean="0"/>
              <a:t>glorifies violent expression as a means of counteracting the dulling effects of consumer culture upon men. </a:t>
            </a:r>
          </a:p>
          <a:p>
            <a:pPr marL="633222" lvl="0" indent="-514350">
              <a:buAutoNum type="arabicPeriod"/>
            </a:pPr>
            <a:r>
              <a:rPr lang="en-US" i="1" dirty="0" smtClean="0"/>
              <a:t>Twilight </a:t>
            </a:r>
            <a:r>
              <a:rPr lang="en-US" dirty="0" smtClean="0"/>
              <a:t>is a book about vampires. </a:t>
            </a:r>
          </a:p>
          <a:p>
            <a:pPr marL="633222" lvl="0" indent="-514350">
              <a:buAutoNum type="arabicPeriod"/>
            </a:pPr>
            <a:r>
              <a:rPr lang="en-US" dirty="0" smtClean="0"/>
              <a:t>World War One was an important influence on Hemingway’s writing.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Final Tips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thesis may change between your proposal and your paper – this is good – it should get more specific and improve as you think more about the text </a:t>
            </a:r>
            <a:endParaRPr lang="en-US" dirty="0"/>
          </a:p>
          <a:p>
            <a:pPr lvl="1"/>
            <a:r>
              <a:rPr lang="en-US" dirty="0" smtClean="0"/>
              <a:t>You might even throw out your thesis in favor of a new topic or text (which is fine, too) </a:t>
            </a:r>
            <a:endParaRPr lang="en-US" dirty="0" smtClean="0"/>
          </a:p>
          <a:p>
            <a:r>
              <a:rPr lang="en-US" dirty="0" smtClean="0"/>
              <a:t>Your thesis might even change as you write the paper – don’t feel like you have to keep the thesis unchanged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For More Help With Thesis Writing See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Writing About Literature: A Portable Guide</a:t>
            </a:r>
            <a:r>
              <a:rPr lang="en-US" dirty="0" smtClean="0"/>
              <a:t>, Second Edition, Janet E. Gardner</a:t>
            </a:r>
          </a:p>
          <a:p>
            <a:r>
              <a:rPr lang="en-US" dirty="0" smtClean="0">
                <a:hlinkClick r:id="rId3"/>
              </a:rPr>
              <a:t>http://owl.english.purdue.edu/owl/resource/545/1/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http://www.indiana.edu/~wts/pamphlets/thesis_statement.shtml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104</TotalTime>
  <Words>710</Words>
  <Application>Microsoft Office PowerPoint</Application>
  <PresentationFormat>On-screen Show (4:3)</PresentationFormat>
  <Paragraphs>72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Module</vt:lpstr>
      <vt:lpstr>Writing a Strong Thesis Statement</vt:lpstr>
      <vt:lpstr>Picking Your Text </vt:lpstr>
      <vt:lpstr>What is a Thesis Statement? </vt:lpstr>
      <vt:lpstr>Questions to Arrive at a Thesis </vt:lpstr>
      <vt:lpstr>Guidelines for Your Thesis </vt:lpstr>
      <vt:lpstr>Why are these weak thesis statements? </vt:lpstr>
      <vt:lpstr>Identifying Effective Thesis Statements – Partner Activity</vt:lpstr>
      <vt:lpstr>Final Tips</vt:lpstr>
      <vt:lpstr>For More Help With Thesis Writing See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Andrea Krafft</dc:creator>
  <cp:lastModifiedBy>Andrea Krafft</cp:lastModifiedBy>
  <cp:revision>48</cp:revision>
  <dcterms:created xsi:type="dcterms:W3CDTF">2012-10-02T23:43:23Z</dcterms:created>
  <dcterms:modified xsi:type="dcterms:W3CDTF">2013-10-02T00:14:37Z</dcterms:modified>
</cp:coreProperties>
</file>